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Medium" panose="020B0603050203000203" pitchFamily="34" charset="0"/>
      <p:regular r:id="rId13"/>
    </p:embeddedFont>
    <p:embeddedFont>
      <p:font typeface="Roboto" panose="02000000000000000000" pitchFamily="2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28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D4D8-E6B7-589E-FD3B-F4A7F992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56B6F0-A6C8-54CB-D2D8-BC8887EAFD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2C032-911D-E251-85A8-FF4FB7ED7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BD2D8-F08D-326D-58CB-A0162F30D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3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Отчет по научно-исследовательской практике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Студент И.И. Иванов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Научный руководитель: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Профессор П.П. Петров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ВИТИ НИЯУ МИФИ, 2024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136FD-75BA-7765-28D2-34356F2B4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EBA9481-02E8-7864-B61F-59A55165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3BD726E-1D8A-095C-6505-D99219DBAD93}"/>
              </a:ext>
            </a:extLst>
          </p:cNvPr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Отчет по научно-исследовательской практике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184FBB7-FA88-A126-C0F4-9FDF8E40B020}"/>
              </a:ext>
            </a:extLst>
          </p:cNvPr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Студент И.И. Иванов</a:t>
            </a: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7952919-3E09-9D46-228A-E8D256BC0BD2}"/>
              </a:ext>
            </a:extLst>
          </p:cNvPr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Научный руководитель: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Профессор П.П. Петров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ECEE909-06FA-1356-48E6-0055EBCE8167}"/>
              </a:ext>
            </a:extLst>
          </p:cNvPr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ВИТИ НИЯУ МИФИ, 2024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49964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1033"/>
            <a:ext cx="67544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Цели и Задачи Практики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49973"/>
            <a:ext cx="4196358" cy="2395657"/>
          </a:xfrm>
          <a:prstGeom prst="roundRect">
            <a:avLst>
              <a:gd name="adj" fmla="val 2272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Углубление опыта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26720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Применение теоретических знаний на практике и освоение новых методов работы.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549973"/>
            <a:ext cx="4196358" cy="2395657"/>
          </a:xfrm>
          <a:prstGeom prst="roundRect">
            <a:avLst>
              <a:gd name="adj" fmla="val 2272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776788"/>
            <a:ext cx="31451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Развитие компетенций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26720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Формирование профессиональных навыков, необходимых для будущей карьеры.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549973"/>
            <a:ext cx="4196358" cy="2395657"/>
          </a:xfrm>
          <a:prstGeom prst="roundRect">
            <a:avLst>
              <a:gd name="adj" fmla="val 22724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776788"/>
            <a:ext cx="2901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Проверка готовности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26720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Оценка способности к самостоятельной научно-исследовательской деятельности.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2007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Место прохождения практики: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Научно-исследовательский институт автоматики и электромеханики (НИИ АЭМ).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623768"/>
            <a:ext cx="6482834" cy="708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Деятельность НИИ АЭМ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075" y="1671757"/>
            <a:ext cx="75578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НИИ автоматики и электромеханики является ведущим центром в области передовых технологий.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75" y="2651522"/>
            <a:ext cx="566499" cy="5664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2824" y="2786062"/>
            <a:ext cx="328660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Ключевые направления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42824" y="3276005"/>
            <a:ext cx="670810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систем управления, робототехника, микроэлектроника и искусственный интеллект.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075" y="4454009"/>
            <a:ext cx="566499" cy="5664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42824" y="4588550"/>
            <a:ext cx="3869293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Инновационные разработки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642824" y="5078492"/>
            <a:ext cx="670810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прорывных решений для промышленности и обороны, включая автономные комплексы.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075" y="6256496"/>
            <a:ext cx="566499" cy="5664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42824" y="6391037"/>
            <a:ext cx="2832616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Виды деятельности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642824" y="6880979"/>
            <a:ext cx="6708100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Фундаментальные и прикладные исследования, опытно-конструкторские работы, испытания.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3669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190" y="447913"/>
            <a:ext cx="5113615" cy="509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 Технической Базы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190" y="1364218"/>
            <a:ext cx="2997279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Аппаратное Обеспечение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570190" y="1832491"/>
            <a:ext cx="3803094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Высокопроизводительные серверы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70190" y="2149912"/>
            <a:ext cx="3803094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Специализированные рабочие станции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190" y="2467332"/>
            <a:ext cx="3803094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Современные измерительные приборы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0190" y="2784753"/>
            <a:ext cx="3803094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Платформы для аппаратного моделирования</a:t>
            </a:r>
            <a:endParaRPr lang="en-US" sz="12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90" y="3228499"/>
            <a:ext cx="3803094" cy="380309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778335" y="1364218"/>
            <a:ext cx="3210878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Программное Обеспечение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778335" y="1832491"/>
            <a:ext cx="3803094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САПР и CAE-системы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4778335" y="2149912"/>
            <a:ext cx="3803094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Пакеты для численного моделирования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4778335" y="2467332"/>
            <a:ext cx="3803094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Среды разработки ПО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4778335" y="2784753"/>
            <a:ext cx="3803094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Системы управления базами данных</a:t>
            </a:r>
            <a:endParaRPr lang="en-US" sz="12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335" y="3228499"/>
            <a:ext cx="3803094" cy="380309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70190" y="7398068"/>
            <a:ext cx="8003619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Техническая база НИИ АЭМ соответствует мировым стандартам, обеспечивая возможности для проведения исследований любой сложности.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228" y="743783"/>
            <a:ext cx="6526530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Уровень Информатизации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09228" y="1699022"/>
            <a:ext cx="76983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Оценка текущего состояния и оснащённости НИИ АЭМ.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9228" y="2261830"/>
            <a:ext cx="3745944" cy="2227302"/>
          </a:xfrm>
          <a:prstGeom prst="roundRect">
            <a:avLst>
              <a:gd name="adj" fmla="val 492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86368" y="2261830"/>
            <a:ext cx="91440" cy="2227302"/>
          </a:xfrm>
          <a:prstGeom prst="roundRect">
            <a:avLst>
              <a:gd name="adj" fmla="val 33884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6507123" y="2491145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Текущее Состояние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507123" y="2937748"/>
            <a:ext cx="3218736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Высокий уровень автоматизации процессов, развитая IT-инфраструктура.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1627" y="2261830"/>
            <a:ext cx="3745944" cy="2227302"/>
          </a:xfrm>
          <a:prstGeom prst="roundRect">
            <a:avLst>
              <a:gd name="adj" fmla="val 4926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38767" y="2261830"/>
            <a:ext cx="91440" cy="2227302"/>
          </a:xfrm>
          <a:prstGeom prst="roundRect">
            <a:avLst>
              <a:gd name="adj" fmla="val 33884"/>
            </a:avLst>
          </a:prstGeom>
          <a:solidFill>
            <a:srgbClr val="FFBC8F"/>
          </a:solidFill>
          <a:ln/>
        </p:spPr>
      </p:sp>
      <p:sp>
        <p:nvSpPr>
          <p:cNvPr id="11" name="Text 8"/>
          <p:cNvSpPr/>
          <p:nvPr/>
        </p:nvSpPr>
        <p:spPr>
          <a:xfrm>
            <a:off x="10459522" y="2491145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Оснащённость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459522" y="2937748"/>
            <a:ext cx="3218736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Современное сетевое оборудование, облачные решения, мощные вычислительные кластеры.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9228" y="4695587"/>
            <a:ext cx="3745944" cy="1896785"/>
          </a:xfrm>
          <a:prstGeom prst="roundRect">
            <a:avLst>
              <a:gd name="adj" fmla="val 578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86368" y="4695587"/>
            <a:ext cx="91440" cy="1896785"/>
          </a:xfrm>
          <a:prstGeom prst="roundRect">
            <a:avLst>
              <a:gd name="adj" fmla="val 33884"/>
            </a:avLst>
          </a:prstGeom>
          <a:solidFill>
            <a:srgbClr val="FFBC8F"/>
          </a:solidFill>
          <a:ln/>
        </p:spPr>
      </p:sp>
      <p:sp>
        <p:nvSpPr>
          <p:cNvPr id="15" name="Text 12"/>
          <p:cNvSpPr/>
          <p:nvPr/>
        </p:nvSpPr>
        <p:spPr>
          <a:xfrm>
            <a:off x="6507123" y="492490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Рекомендации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507123" y="5371505"/>
            <a:ext cx="3218736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Дальнейшее внедрение ИИ, расширение использования Big Data и квантовых вычислений.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209228" y="6824663"/>
            <a:ext cx="7698343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Наши рекомендации направлены на повышение эффективности и конкурентоспособности института.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8947785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Применение Технологий Big Data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215" y="1774627"/>
            <a:ext cx="1615202" cy="802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3344" y="2064425"/>
            <a:ext cx="316825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5084683" y="1999893"/>
            <a:ext cx="983337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Основа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5733" y="2590086"/>
            <a:ext cx="8869680" cy="15240"/>
          </a:xfrm>
          <a:prstGeom prst="roundRect">
            <a:avLst>
              <a:gd name="adj" fmla="val 221818"/>
            </a:avLst>
          </a:prstGeom>
          <a:solidFill>
            <a:srgbClr val="61646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614" y="2633543"/>
            <a:ext cx="3230523" cy="802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3344" y="2836783"/>
            <a:ext cx="316825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5892403" y="2858810"/>
            <a:ext cx="662583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Сбор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3453" y="3449003"/>
            <a:ext cx="8061960" cy="15240"/>
          </a:xfrm>
          <a:prstGeom prst="roundRect">
            <a:avLst>
              <a:gd name="adj" fmla="val 221818"/>
            </a:avLst>
          </a:prstGeom>
          <a:solidFill>
            <a:srgbClr val="61646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894" y="3492460"/>
            <a:ext cx="4845844" cy="8026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3344" y="3695700"/>
            <a:ext cx="316825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8"/>
          <p:cNvSpPr/>
          <p:nvPr/>
        </p:nvSpPr>
        <p:spPr>
          <a:xfrm>
            <a:off x="6700004" y="3717727"/>
            <a:ext cx="988457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Анализ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1054" y="4307919"/>
            <a:ext cx="7254359" cy="15240"/>
          </a:xfrm>
          <a:prstGeom prst="roundRect">
            <a:avLst>
              <a:gd name="adj" fmla="val 221818"/>
            </a:avLst>
          </a:prstGeom>
          <a:solidFill>
            <a:srgbClr val="61646A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93" y="4351377"/>
            <a:ext cx="6461165" cy="8026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93463" y="4554617"/>
            <a:ext cx="316825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1"/>
          <p:cNvSpPr/>
          <p:nvPr/>
        </p:nvSpPr>
        <p:spPr>
          <a:xfrm>
            <a:off x="7507724" y="4576643"/>
            <a:ext cx="2414945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Прогнозирование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88670" y="5407462"/>
            <a:ext cx="13053060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Технологии Big Data позволяют обрабатывать огромные объемы информации для выявления скрытых закономерностей и поддержки принятия решений.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126688" y="6635472"/>
            <a:ext cx="12715042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Big Data открывает новые горизонты для научных исследований и инженерных разработок, ускоряя прогресс в ключевых областях.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788670" y="6381988"/>
            <a:ext cx="30480" cy="1228011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5934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8967" y="418505"/>
            <a:ext cx="8078867" cy="951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Big Data: Практическое Применение и Перспективы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8967" y="1750219"/>
            <a:ext cx="298203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Практическое Применение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018967" y="2187654"/>
            <a:ext cx="385381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Оптимизация производственных процессов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6018967" y="2484239"/>
            <a:ext cx="385381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интеллектуальных систем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8967" y="2780824"/>
            <a:ext cx="385381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Мониторинг и диагностика оборудования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018967" y="3077408"/>
            <a:ext cx="385381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персонализированных решений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967" y="3491984"/>
            <a:ext cx="3853815" cy="385381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251638" y="1750219"/>
            <a:ext cx="255043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Перспективы Развития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51638" y="2187654"/>
            <a:ext cx="385381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Интеграция с IoT и AI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10251638" y="2484239"/>
            <a:ext cx="385381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Развитие предиктивной аналитики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10251638" y="2780824"/>
            <a:ext cx="385381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Обработка данных в реальном времени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10251638" y="3077408"/>
            <a:ext cx="385381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Повышение кибербезопасности</a:t>
            </a:r>
            <a:endParaRPr lang="en-US" sz="11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1638" y="3491984"/>
            <a:ext cx="3853815" cy="385381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018967" y="7688223"/>
            <a:ext cx="8078867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Технологии Big Data являются краеугольным камнем для будущих инноваций и роста эффективности во всех сферах.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751999"/>
            <a:ext cx="5525453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Результаты Практики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2565" y="1738074"/>
            <a:ext cx="3719274" cy="3104317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6445687" y="1951196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FFBC8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1542" y="2127052"/>
            <a:ext cx="287774" cy="2877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5687" y="280392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Достигнутые цели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45687" y="3264813"/>
            <a:ext cx="329303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Полное выполнение индивидуального плана, успешная реализация проектных задач.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4961" y="1738074"/>
            <a:ext cx="3719274" cy="3104317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10" name="Shape 6"/>
          <p:cNvSpPr/>
          <p:nvPr/>
        </p:nvSpPr>
        <p:spPr>
          <a:xfrm>
            <a:off x="10378083" y="1951196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FFBC8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3938" y="2127052"/>
            <a:ext cx="287774" cy="2877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8083" y="2803922"/>
            <a:ext cx="308276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Приобретенные навыки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0378083" y="3264813"/>
            <a:ext cx="329303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Навыки работы с профессиональным ПО, анализа данных, командного взаимодействия.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32565" y="5055513"/>
            <a:ext cx="7651671" cy="242208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5" name="Shape 10"/>
          <p:cNvSpPr/>
          <p:nvPr/>
        </p:nvSpPr>
        <p:spPr>
          <a:xfrm>
            <a:off x="6445687" y="5268635"/>
            <a:ext cx="639604" cy="639604"/>
          </a:xfrm>
          <a:prstGeom prst="roundRect">
            <a:avLst>
              <a:gd name="adj" fmla="val 14294916"/>
            </a:avLst>
          </a:prstGeom>
          <a:solidFill>
            <a:srgbClr val="FFBC8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1542" y="5444490"/>
            <a:ext cx="287774" cy="2877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5687" y="6121360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Личные достижения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6445687" y="6582251"/>
            <a:ext cx="7225427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Повышение уверенности в своих силах, развитие критического мышления и самостоятельности.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75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303" y="3108008"/>
            <a:ext cx="6876931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Заключение и Перспективы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3303" y="4254103"/>
            <a:ext cx="3057049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Итоги практики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3303" y="4840010"/>
            <a:ext cx="6353294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Практика в НИИ АЭМ стала ценным опытом, обогатившим мои знания и умения.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3303" y="5695950"/>
            <a:ext cx="3057049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Оценка результатов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3303" y="6281857"/>
            <a:ext cx="6353294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 поставленные цели были достигнуты, подтверждена готовность к дальнейшей профессиональной деятельности.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1423" y="4254103"/>
            <a:ext cx="3410069" cy="382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Перспективы развития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71423" y="4840010"/>
            <a:ext cx="6353294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Продолжение научно-исследовательской работы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1423" y="5237440"/>
            <a:ext cx="6353294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Участие в проектах института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1423" y="5634871"/>
            <a:ext cx="6353294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Поступление в аспирантуру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3303" y="7346633"/>
            <a:ext cx="1320379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Полученные знания и опыт станут прочной основой для моей будущей карьеры в сфере высоких технологий.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477</Words>
  <Application>Microsoft Office PowerPoint</Application>
  <PresentationFormat>Произвольный</PresentationFormat>
  <Paragraphs>95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Roboto</vt:lpstr>
      <vt:lpstr>IBM Plex Sans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Будз Александр Иванович</cp:lastModifiedBy>
  <cp:revision>2</cp:revision>
  <dcterms:created xsi:type="dcterms:W3CDTF">2025-11-18T10:41:16Z</dcterms:created>
  <dcterms:modified xsi:type="dcterms:W3CDTF">2025-11-18T11:04:22Z</dcterms:modified>
</cp:coreProperties>
</file>